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256" r:id="rId2"/>
    <p:sldId id="257" r:id="rId3"/>
    <p:sldId id="259" r:id="rId4"/>
    <p:sldId id="260" r:id="rId5"/>
    <p:sldId id="261" r:id="rId6"/>
    <p:sldId id="271" r:id="rId7"/>
    <p:sldId id="262" r:id="rId8"/>
    <p:sldId id="272" r:id="rId9"/>
    <p:sldId id="269" r:id="rId10"/>
    <p:sldId id="275" r:id="rId11"/>
    <p:sldId id="274" r:id="rId12"/>
    <p:sldId id="277" r:id="rId13"/>
    <p:sldId id="276" r:id="rId14"/>
    <p:sldId id="270" r:id="rId15"/>
    <p:sldId id="263" r:id="rId16"/>
    <p:sldId id="264" r:id="rId17"/>
    <p:sldId id="278" r:id="rId18"/>
    <p:sldId id="267" r:id="rId19"/>
    <p:sldId id="268" r:id="rId20"/>
    <p:sldId id="258" r:id="rId21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Osaka" pitchFamily="-6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Osaka" pitchFamily="-6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Osaka" pitchFamily="-6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Osaka" pitchFamily="-6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Osaka" pitchFamily="-64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Osaka" pitchFamily="-64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Osaka" pitchFamily="-64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Osaka" pitchFamily="-64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Osaka" pitchFamily="-6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589" autoAdjust="0"/>
    <p:restoredTop sz="92605" autoAdjust="0"/>
  </p:normalViewPr>
  <p:slideViewPr>
    <p:cSldViewPr>
      <p:cViewPr varScale="1">
        <p:scale>
          <a:sx n="139" d="100"/>
          <a:sy n="139" d="100"/>
        </p:scale>
        <p:origin x="1891" y="11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144" d="100"/>
          <a:sy n="144" d="100"/>
        </p:scale>
        <p:origin x="-2328" y="-12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ongning Ma" userId="82854b07d784662d" providerId="LiveId" clId="{05D1AF39-C26C-4991-BF2F-8570C1772641}"/>
    <pc:docChg chg="addSld modSld">
      <pc:chgData name="Yongning Ma" userId="82854b07d784662d" providerId="LiveId" clId="{05D1AF39-C26C-4991-BF2F-8570C1772641}" dt="2023-12-05T16:24:39.254" v="146" actId="20577"/>
      <pc:docMkLst>
        <pc:docMk/>
      </pc:docMkLst>
      <pc:sldChg chg="modSp mod">
        <pc:chgData name="Yongning Ma" userId="82854b07d784662d" providerId="LiveId" clId="{05D1AF39-C26C-4991-BF2F-8570C1772641}" dt="2023-12-05T16:24:39.254" v="146" actId="20577"/>
        <pc:sldMkLst>
          <pc:docMk/>
          <pc:sldMk cId="0" sldId="257"/>
        </pc:sldMkLst>
        <pc:spChg chg="mod">
          <ac:chgData name="Yongning Ma" userId="82854b07d784662d" providerId="LiveId" clId="{05D1AF39-C26C-4991-BF2F-8570C1772641}" dt="2023-12-05T16:24:39.254" v="146" actId="20577"/>
          <ac:spMkLst>
            <pc:docMk/>
            <pc:sldMk cId="0" sldId="257"/>
            <ac:spMk id="10" creationId="{322D2A55-8C10-65A0-5104-D9FB7CA8F23B}"/>
          </ac:spMkLst>
        </pc:spChg>
      </pc:sldChg>
      <pc:sldChg chg="modSp new mod">
        <pc:chgData name="Yongning Ma" userId="82854b07d784662d" providerId="LiveId" clId="{05D1AF39-C26C-4991-BF2F-8570C1772641}" dt="2023-12-05T15:24:34.240" v="142" actId="20577"/>
        <pc:sldMkLst>
          <pc:docMk/>
          <pc:sldMk cId="3112242369" sldId="278"/>
        </pc:sldMkLst>
        <pc:spChg chg="mod">
          <ac:chgData name="Yongning Ma" userId="82854b07d784662d" providerId="LiveId" clId="{05D1AF39-C26C-4991-BF2F-8570C1772641}" dt="2023-12-05T15:21:13.222" v="19" actId="20577"/>
          <ac:spMkLst>
            <pc:docMk/>
            <pc:sldMk cId="3112242369" sldId="278"/>
            <ac:spMk id="2" creationId="{6D578831-5399-8684-487C-3B1EDEFC21B1}"/>
          </ac:spMkLst>
        </pc:spChg>
        <pc:spChg chg="mod">
          <ac:chgData name="Yongning Ma" userId="82854b07d784662d" providerId="LiveId" clId="{05D1AF39-C26C-4991-BF2F-8570C1772641}" dt="2023-12-05T15:24:34.240" v="142" actId="20577"/>
          <ac:spMkLst>
            <pc:docMk/>
            <pc:sldMk cId="3112242369" sldId="278"/>
            <ac:spMk id="3" creationId="{0231ABA4-244C-F59C-83DA-8F061B78CDC8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>
            <a:extLst>
              <a:ext uri="{FF2B5EF4-FFF2-40B4-BE49-F238E27FC236}">
                <a16:creationId xmlns:a16="http://schemas.microsoft.com/office/drawing/2014/main" id="{EBB1441B-CAFA-734F-9848-E5F1393F3200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Osaka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195" name="Rectangle 3">
            <a:extLst>
              <a:ext uri="{FF2B5EF4-FFF2-40B4-BE49-F238E27FC236}">
                <a16:creationId xmlns:a16="http://schemas.microsoft.com/office/drawing/2014/main" id="{42E69576-A3EE-A04F-9331-6CD4026FD000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ea typeface="Osaka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196" name="Rectangle 4">
            <a:extLst>
              <a:ext uri="{FF2B5EF4-FFF2-40B4-BE49-F238E27FC236}">
                <a16:creationId xmlns:a16="http://schemas.microsoft.com/office/drawing/2014/main" id="{79153F82-1556-8F4C-94C4-A9FB6003898B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Osaka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197" name="Rectangle 5">
            <a:extLst>
              <a:ext uri="{FF2B5EF4-FFF2-40B4-BE49-F238E27FC236}">
                <a16:creationId xmlns:a16="http://schemas.microsoft.com/office/drawing/2014/main" id="{84BE57DD-A681-034A-9EF0-30C35F4C1FB7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ea typeface="Osaka" charset="0"/>
              </a:defRPr>
            </a:lvl1pPr>
          </a:lstStyle>
          <a:p>
            <a:pPr>
              <a:defRPr/>
            </a:pPr>
            <a:fld id="{58567B77-E915-624D-83FA-267A5A2BD0F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7E4AFA39-3BEF-5F47-B6E7-7F49D1386F46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Osaka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5DFCC953-D0CE-884E-BC5B-C74BF8984D12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ea typeface="Osaka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148" name="Rectangle 4">
            <a:extLst>
              <a:ext uri="{FF2B5EF4-FFF2-40B4-BE49-F238E27FC236}">
                <a16:creationId xmlns:a16="http://schemas.microsoft.com/office/drawing/2014/main" id="{EF070B2C-CC60-2F4B-BB59-37B8EFEBE6C4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6149" name="Rectangle 5">
            <a:extLst>
              <a:ext uri="{FF2B5EF4-FFF2-40B4-BE49-F238E27FC236}">
                <a16:creationId xmlns:a16="http://schemas.microsoft.com/office/drawing/2014/main" id="{8A376257-4EAE-994C-BDC1-CEAA92C600C2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noProof="0"/>
              <a:t>Click to edit Master text styles</a:t>
            </a:r>
          </a:p>
          <a:p>
            <a:pPr lvl="1"/>
            <a:r>
              <a:rPr lang="en-US" altLang="en-US" noProof="0"/>
              <a:t>Second level</a:t>
            </a:r>
          </a:p>
          <a:p>
            <a:pPr lvl="2"/>
            <a:r>
              <a:rPr lang="en-US" altLang="en-US" noProof="0"/>
              <a:t>Third level</a:t>
            </a:r>
          </a:p>
          <a:p>
            <a:pPr lvl="3"/>
            <a:r>
              <a:rPr lang="en-US" altLang="en-US" noProof="0"/>
              <a:t>Fourth level</a:t>
            </a:r>
          </a:p>
          <a:p>
            <a:pPr lvl="4"/>
            <a:r>
              <a:rPr lang="en-US" altLang="en-US" noProof="0"/>
              <a:t>Fifth level</a:t>
            </a:r>
          </a:p>
        </p:txBody>
      </p:sp>
      <p:sp>
        <p:nvSpPr>
          <p:cNvPr id="6150" name="Rectangle 6">
            <a:extLst>
              <a:ext uri="{FF2B5EF4-FFF2-40B4-BE49-F238E27FC236}">
                <a16:creationId xmlns:a16="http://schemas.microsoft.com/office/drawing/2014/main" id="{252AF037-910D-E943-8824-E7C9062EE8D8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Osaka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151" name="Rectangle 7">
            <a:extLst>
              <a:ext uri="{FF2B5EF4-FFF2-40B4-BE49-F238E27FC236}">
                <a16:creationId xmlns:a16="http://schemas.microsoft.com/office/drawing/2014/main" id="{34BC4C81-ED6D-D24A-A798-3C3C43EF75F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ea typeface="Osaka" charset="0"/>
              </a:defRPr>
            </a:lvl1pPr>
          </a:lstStyle>
          <a:p>
            <a:pPr>
              <a:defRPr/>
            </a:pPr>
            <a:fld id="{DD32FE92-180F-AB42-A5A7-EC0C1811026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Osaka" charset="0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Osaka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Osaka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Osaka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Osaka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4F6A9D50-76C3-3947-9F3E-EAB57B5372F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096914A-09CB-8845-8271-B0AE9A69C2A4}" type="slidenum">
              <a:rPr lang="en-US" altLang="en-US"/>
              <a:pPr>
                <a:defRPr/>
              </a:pPr>
              <a:t>1</a:t>
            </a:fld>
            <a:endParaRPr lang="en-US" altLang="en-US"/>
          </a:p>
        </p:txBody>
      </p:sp>
      <p:sp>
        <p:nvSpPr>
          <p:cNvPr id="10242" name="Rectangle 2">
            <a:extLst>
              <a:ext uri="{FF2B5EF4-FFF2-40B4-BE49-F238E27FC236}">
                <a16:creationId xmlns:a16="http://schemas.microsoft.com/office/drawing/2014/main" id="{2AEF2285-38DB-B44A-9CE2-A336EDB0750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>
            <a:extLst>
              <a:ext uri="{FF2B5EF4-FFF2-40B4-BE49-F238E27FC236}">
                <a16:creationId xmlns:a16="http://schemas.microsoft.com/office/drawing/2014/main" id="{A287A3E3-1103-B943-BBD3-F432530D312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alt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442DD959-782F-0A4B-AC9C-64CAC32AE8D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81F3CA7-8E8B-5445-8D7A-6D3BD2A3EE3B}" type="slidenum">
              <a:rPr lang="en-US" altLang="en-US"/>
              <a:pPr>
                <a:defRPr/>
              </a:pPr>
              <a:t>2</a:t>
            </a:fld>
            <a:endParaRPr lang="en-US" altLang="en-US"/>
          </a:p>
        </p:txBody>
      </p:sp>
      <p:sp>
        <p:nvSpPr>
          <p:cNvPr id="7170" name="Rectangle 2">
            <a:extLst>
              <a:ext uri="{FF2B5EF4-FFF2-40B4-BE49-F238E27FC236}">
                <a16:creationId xmlns:a16="http://schemas.microsoft.com/office/drawing/2014/main" id="{C572A238-911E-3946-912A-4B3B5F9613E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24B0B73A-F69C-D144-B64B-1B94C339CD8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2">
            <a:extLst>
              <a:ext uri="{FF2B5EF4-FFF2-40B4-BE49-F238E27FC236}">
                <a16:creationId xmlns:a16="http://schemas.microsoft.com/office/drawing/2014/main" id="{3C18C5C7-2224-134E-BFF3-AD4A023BD39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800" y="6118225"/>
            <a:ext cx="968375" cy="434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5" name="Rectangle 15">
            <a:extLst>
              <a:ext uri="{FF2B5EF4-FFF2-40B4-BE49-F238E27FC236}">
                <a16:creationId xmlns:a16="http://schemas.microsoft.com/office/drawing/2014/main" id="{BF68F5B2-67E4-7346-A56B-CB4E3C4004FC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-76200"/>
            <a:ext cx="9144000" cy="2895600"/>
          </a:xfrm>
          <a:prstGeom prst="rect">
            <a:avLst/>
          </a:prstGeom>
          <a:gradFill rotWithShape="0">
            <a:gsLst>
              <a:gs pos="0">
                <a:srgbClr val="333333"/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Arial" charset="0"/>
              <a:ea typeface="Osaka" charset="0"/>
            </a:endParaRPr>
          </a:p>
        </p:txBody>
      </p:sp>
      <p:sp>
        <p:nvSpPr>
          <p:cNvPr id="6" name="Rectangle 19">
            <a:extLst>
              <a:ext uri="{FF2B5EF4-FFF2-40B4-BE49-F238E27FC236}">
                <a16:creationId xmlns:a16="http://schemas.microsoft.com/office/drawing/2014/main" id="{6FDD33BB-1393-4947-9406-C8626E861E8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09600" y="6172200"/>
            <a:ext cx="4664075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altLang="en-US" sz="1200" b="1" i="0" baseline="0" dirty="0">
                <a:latin typeface="Arial Bold" charset="0"/>
                <a:ea typeface="Osaka" charset="0"/>
              </a:rPr>
              <a:t>Boston University</a:t>
            </a:r>
            <a:r>
              <a:rPr lang="en-US" altLang="en-US" sz="1200" dirty="0">
                <a:latin typeface="Arial" charset="0"/>
                <a:ea typeface="Osaka" charset="0"/>
              </a:rPr>
              <a:t> College of Engineering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200400"/>
            <a:ext cx="7772400" cy="1752600"/>
          </a:xfrm>
        </p:spPr>
        <p:txBody>
          <a:bodyPr/>
          <a:lstStyle>
            <a:lvl1pPr marL="0" indent="0">
              <a:buFont typeface="Wingdings" charset="2"/>
              <a:buNone/>
              <a:defRPr sz="1800">
                <a:solidFill>
                  <a:srgbClr val="CCCCCC"/>
                </a:solidFill>
              </a:defRPr>
            </a:lvl1pPr>
          </a:lstStyle>
          <a:p>
            <a:pPr lvl="0"/>
            <a:r>
              <a:rPr lang="en-US" altLang="en-US" noProof="0" dirty="0"/>
              <a:t>Click to edit Master subtitle style</a:t>
            </a:r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600200"/>
            <a:ext cx="7772400" cy="1143000"/>
          </a:xfr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en-US" noProof="0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423618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0F74916-539A-5E49-889F-2113EA4F4043}"/>
              </a:ext>
            </a:extLst>
          </p:cNvPr>
          <p:cNvSpPr txBox="1">
            <a:spLocks/>
          </p:cNvSpPr>
          <p:nvPr userDrawn="1"/>
        </p:nvSpPr>
        <p:spPr bwMode="auto">
          <a:xfrm>
            <a:off x="6477000" y="730250"/>
            <a:ext cx="2303463" cy="4984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Osaka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Osaka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Osaka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Osaka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Osaka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Osaka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Osaka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Osaka" charset="0"/>
              </a:defRPr>
            </a:lvl9pPr>
          </a:lstStyle>
          <a:p>
            <a:pPr>
              <a:defRPr/>
            </a:pPr>
            <a:r>
              <a:rPr lang="en-US" dirty="0"/>
              <a:t>Click to edit Master title style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E2AEFCB-C68A-6E4C-A694-D3E08A64CC5F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609599" y="729512"/>
            <a:ext cx="5638801" cy="49854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EE58E2A8-EEC8-4C4F-9475-A69FDB4010CB}"/>
              </a:ext>
            </a:extLst>
          </p:cNvPr>
          <p:cNvSpPr>
            <a:spLocks noGrp="1" noChangeArrowheads="1"/>
          </p:cNvSpPr>
          <p:nvPr>
            <p:ph type="ftr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TrackForce Final Presentation</a:t>
            </a:r>
          </a:p>
        </p:txBody>
      </p:sp>
      <p:sp>
        <p:nvSpPr>
          <p:cNvPr id="5" name="Rectangle 18">
            <a:extLst>
              <a:ext uri="{FF2B5EF4-FFF2-40B4-BE49-F238E27FC236}">
                <a16:creationId xmlns:a16="http://schemas.microsoft.com/office/drawing/2014/main" id="{BE87F283-4974-7D49-B446-25EDA566260C}"/>
              </a:ext>
            </a:extLst>
          </p:cNvPr>
          <p:cNvSpPr>
            <a:spLocks noGrp="1" noChangeArrowheads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5EF8FC-D12C-4DDE-BCAC-FDEADCAD6B04}" type="datetime1">
              <a:rPr lang="en-US" altLang="en-US" baseline="0" smtClean="0"/>
              <a:t>12/05/2023</a:t>
            </a:fld>
            <a:endParaRPr lang="en-US" altLang="en-US" baseline="0"/>
          </a:p>
        </p:txBody>
      </p:sp>
    </p:spTree>
    <p:extLst>
      <p:ext uri="{BB962C8B-B14F-4D97-AF65-F5344CB8AC3E}">
        <p14:creationId xmlns:p14="http://schemas.microsoft.com/office/powerpoint/2010/main" val="2530718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B2A0010D-2BEA-914B-980A-4605BF1AA2A7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TrackForce Final Presentation</a:t>
            </a:r>
            <a:endParaRPr lang="en-US" altLang="en-US" dirty="0"/>
          </a:p>
        </p:txBody>
      </p:sp>
      <p:sp>
        <p:nvSpPr>
          <p:cNvPr id="5" name="Rectangle 18">
            <a:extLst>
              <a:ext uri="{FF2B5EF4-FFF2-40B4-BE49-F238E27FC236}">
                <a16:creationId xmlns:a16="http://schemas.microsoft.com/office/drawing/2014/main" id="{28878EDD-7BD9-AA40-97A6-17BB7FCD9989}"/>
              </a:ext>
            </a:extLst>
          </p:cNvPr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CF075A-D8F6-4708-9E3B-9DF2A459FFF2}" type="datetime1">
              <a:rPr lang="en-US" altLang="en-US" baseline="0" smtClean="0"/>
              <a:t>12/05/2023</a:t>
            </a:fld>
            <a:endParaRPr lang="en-US" altLang="en-US" baseline="0"/>
          </a:p>
        </p:txBody>
      </p:sp>
    </p:spTree>
    <p:extLst>
      <p:ext uri="{BB962C8B-B14F-4D97-AF65-F5344CB8AC3E}">
        <p14:creationId xmlns:p14="http://schemas.microsoft.com/office/powerpoint/2010/main" val="9073193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6F14288C-E590-6D4D-BD6A-28BDACE75697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TrackForce Final Presentation</a:t>
            </a:r>
          </a:p>
        </p:txBody>
      </p:sp>
      <p:sp>
        <p:nvSpPr>
          <p:cNvPr id="5" name="Rectangle 18">
            <a:extLst>
              <a:ext uri="{FF2B5EF4-FFF2-40B4-BE49-F238E27FC236}">
                <a16:creationId xmlns:a16="http://schemas.microsoft.com/office/drawing/2014/main" id="{E3B8C453-67FD-DE4E-8435-2112239D3BF4}"/>
              </a:ext>
            </a:extLst>
          </p:cNvPr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AFD1185-F973-4F96-9A60-7B235BBE3C96}" type="datetime1">
              <a:rPr lang="en-US" altLang="en-US" baseline="0" smtClean="0"/>
              <a:t>12/05/2023</a:t>
            </a:fld>
            <a:endParaRPr lang="en-US" altLang="en-US" baseline="0"/>
          </a:p>
        </p:txBody>
      </p:sp>
    </p:spTree>
    <p:extLst>
      <p:ext uri="{BB962C8B-B14F-4D97-AF65-F5344CB8AC3E}">
        <p14:creationId xmlns:p14="http://schemas.microsoft.com/office/powerpoint/2010/main" val="37589092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828800"/>
            <a:ext cx="3886200" cy="3886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828800"/>
            <a:ext cx="3886200" cy="3886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8834D0AB-14E3-C048-AE34-2C1CD2FDEDD7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TrackForce Final Presentation</a:t>
            </a:r>
          </a:p>
        </p:txBody>
      </p:sp>
      <p:sp>
        <p:nvSpPr>
          <p:cNvPr id="6" name="Rectangle 18">
            <a:extLst>
              <a:ext uri="{FF2B5EF4-FFF2-40B4-BE49-F238E27FC236}">
                <a16:creationId xmlns:a16="http://schemas.microsoft.com/office/drawing/2014/main" id="{03A6881B-076C-264A-9223-83F88AB57D6B}"/>
              </a:ext>
            </a:extLst>
          </p:cNvPr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04B0758-0005-41CB-9A9F-78E7AA522FF6}" type="datetime1">
              <a:rPr lang="en-US" altLang="en-US" baseline="0" smtClean="0"/>
              <a:t>12/05/2023</a:t>
            </a:fld>
            <a:endParaRPr lang="en-US" altLang="en-US" baseline="0"/>
          </a:p>
        </p:txBody>
      </p:sp>
    </p:spTree>
    <p:extLst>
      <p:ext uri="{BB962C8B-B14F-4D97-AF65-F5344CB8AC3E}">
        <p14:creationId xmlns:p14="http://schemas.microsoft.com/office/powerpoint/2010/main" val="26438361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309E82A1-AED5-554A-82AE-D5A1761F42D3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TrackForce Final Presentation</a:t>
            </a:r>
          </a:p>
        </p:txBody>
      </p:sp>
      <p:sp>
        <p:nvSpPr>
          <p:cNvPr id="8" name="Rectangle 18">
            <a:extLst>
              <a:ext uri="{FF2B5EF4-FFF2-40B4-BE49-F238E27FC236}">
                <a16:creationId xmlns:a16="http://schemas.microsoft.com/office/drawing/2014/main" id="{2B447DAA-DAE4-4045-862C-68F11A411CAC}"/>
              </a:ext>
            </a:extLst>
          </p:cNvPr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3229C97-A65E-4B2B-84C8-7E3D7DC288CA}" type="datetime1">
              <a:rPr lang="en-US" altLang="en-US" baseline="0" smtClean="0"/>
              <a:t>12/05/2023</a:t>
            </a:fld>
            <a:endParaRPr lang="en-US" altLang="en-US" baseline="0"/>
          </a:p>
        </p:txBody>
      </p:sp>
    </p:spTree>
    <p:extLst>
      <p:ext uri="{BB962C8B-B14F-4D97-AF65-F5344CB8AC3E}">
        <p14:creationId xmlns:p14="http://schemas.microsoft.com/office/powerpoint/2010/main" val="26512751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71926CDC-00B8-4B48-9EEE-63277DEAED3C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TrackForce Final Presentation</a:t>
            </a:r>
          </a:p>
        </p:txBody>
      </p:sp>
      <p:sp>
        <p:nvSpPr>
          <p:cNvPr id="4" name="Rectangle 18">
            <a:extLst>
              <a:ext uri="{FF2B5EF4-FFF2-40B4-BE49-F238E27FC236}">
                <a16:creationId xmlns:a16="http://schemas.microsoft.com/office/drawing/2014/main" id="{D2D384BF-CC1C-4A44-927F-B8F70582ABEB}"/>
              </a:ext>
            </a:extLst>
          </p:cNvPr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99D061E-B2F1-448D-9813-A6115C1AD2C0}" type="datetime1">
              <a:rPr lang="en-US" altLang="en-US" baseline="0" smtClean="0"/>
              <a:t>12/05/2023</a:t>
            </a:fld>
            <a:endParaRPr lang="en-US" altLang="en-US" baseline="0"/>
          </a:p>
        </p:txBody>
      </p:sp>
    </p:spTree>
    <p:extLst>
      <p:ext uri="{BB962C8B-B14F-4D97-AF65-F5344CB8AC3E}">
        <p14:creationId xmlns:p14="http://schemas.microsoft.com/office/powerpoint/2010/main" val="15898724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>
            <a:extLst>
              <a:ext uri="{FF2B5EF4-FFF2-40B4-BE49-F238E27FC236}">
                <a16:creationId xmlns:a16="http://schemas.microsoft.com/office/drawing/2014/main" id="{2B87FF8E-5086-934F-9124-20F6115D2649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TrackForce Final Presentation</a:t>
            </a:r>
          </a:p>
        </p:txBody>
      </p:sp>
      <p:sp>
        <p:nvSpPr>
          <p:cNvPr id="3" name="Rectangle 18">
            <a:extLst>
              <a:ext uri="{FF2B5EF4-FFF2-40B4-BE49-F238E27FC236}">
                <a16:creationId xmlns:a16="http://schemas.microsoft.com/office/drawing/2014/main" id="{47E91D63-4FD7-6A44-A125-5213AA8613E8}"/>
              </a:ext>
            </a:extLst>
          </p:cNvPr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59F5B10-D95B-4567-9380-0B48EBD19316}" type="datetime1">
              <a:rPr lang="en-US" altLang="en-US" baseline="0" smtClean="0"/>
              <a:t>12/05/2023</a:t>
            </a:fld>
            <a:endParaRPr lang="en-US" altLang="en-US" baseline="0"/>
          </a:p>
        </p:txBody>
      </p:sp>
    </p:spTree>
    <p:extLst>
      <p:ext uri="{BB962C8B-B14F-4D97-AF65-F5344CB8AC3E}">
        <p14:creationId xmlns:p14="http://schemas.microsoft.com/office/powerpoint/2010/main" val="12820778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7958A930-1A2E-9F41-9C55-27D7718AF7EB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TrackForce Final Presentation</a:t>
            </a:r>
          </a:p>
        </p:txBody>
      </p:sp>
      <p:sp>
        <p:nvSpPr>
          <p:cNvPr id="6" name="Rectangle 18">
            <a:extLst>
              <a:ext uri="{FF2B5EF4-FFF2-40B4-BE49-F238E27FC236}">
                <a16:creationId xmlns:a16="http://schemas.microsoft.com/office/drawing/2014/main" id="{AAC77557-131D-5841-8FAD-F270F5DDE445}"/>
              </a:ext>
            </a:extLst>
          </p:cNvPr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A0206F6-5C1A-4E2B-B852-FBC38EBB010A}" type="datetime1">
              <a:rPr lang="en-US" altLang="en-US" baseline="0" smtClean="0"/>
              <a:t>12/05/2023</a:t>
            </a:fld>
            <a:endParaRPr lang="en-US" altLang="en-US" baseline="0"/>
          </a:p>
        </p:txBody>
      </p:sp>
    </p:spTree>
    <p:extLst>
      <p:ext uri="{BB962C8B-B14F-4D97-AF65-F5344CB8AC3E}">
        <p14:creationId xmlns:p14="http://schemas.microsoft.com/office/powerpoint/2010/main" val="42044587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5C328291-589A-9242-8B65-1201AEE1F25A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TrackForce Final Presentation</a:t>
            </a:r>
          </a:p>
        </p:txBody>
      </p:sp>
      <p:sp>
        <p:nvSpPr>
          <p:cNvPr id="6" name="Rectangle 18">
            <a:extLst>
              <a:ext uri="{FF2B5EF4-FFF2-40B4-BE49-F238E27FC236}">
                <a16:creationId xmlns:a16="http://schemas.microsoft.com/office/drawing/2014/main" id="{8C5EAD46-963C-D74F-90B8-8524C9F6FE29}"/>
              </a:ext>
            </a:extLst>
          </p:cNvPr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C037F57-7F09-4B62-BD10-083A3EC05443}" type="datetime1">
              <a:rPr lang="en-US" altLang="en-US" baseline="0" smtClean="0"/>
              <a:t>12/05/2023</a:t>
            </a:fld>
            <a:endParaRPr lang="en-US" altLang="en-US" baseline="0"/>
          </a:p>
        </p:txBody>
      </p:sp>
    </p:spTree>
    <p:extLst>
      <p:ext uri="{BB962C8B-B14F-4D97-AF65-F5344CB8AC3E}">
        <p14:creationId xmlns:p14="http://schemas.microsoft.com/office/powerpoint/2010/main" val="15108169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Rectangle 10">
            <a:extLst>
              <a:ext uri="{FF2B5EF4-FFF2-40B4-BE49-F238E27FC236}">
                <a16:creationId xmlns:a16="http://schemas.microsoft.com/office/drawing/2014/main" id="{C4E12FF0-A1C2-FD47-98B3-69DF868CDAC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-42863"/>
            <a:ext cx="9144000" cy="347663"/>
          </a:xfrm>
          <a:prstGeom prst="rect">
            <a:avLst/>
          </a:prstGeom>
          <a:gradFill rotWithShape="0">
            <a:gsLst>
              <a:gs pos="0">
                <a:srgbClr val="333333"/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>
              <a:latin typeface="Arial" charset="0"/>
              <a:ea typeface="Osaka" charset="0"/>
            </a:endParaRPr>
          </a:p>
        </p:txBody>
      </p:sp>
      <p:sp>
        <p:nvSpPr>
          <p:cNvPr id="1026" name="Rectangle 2">
            <a:extLst>
              <a:ext uri="{FF2B5EF4-FFF2-40B4-BE49-F238E27FC236}">
                <a16:creationId xmlns:a16="http://schemas.microsoft.com/office/drawing/2014/main" id="{88265B84-3B53-4146-B825-4EBFE4426BC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762000"/>
            <a:ext cx="79248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7545B3D2-5D92-654D-ABDC-68CA3AC028C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828800"/>
            <a:ext cx="7924800" cy="3886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3D719C42-9F8D-F042-9241-9ED587D4ACE6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609600" y="0"/>
            <a:ext cx="51054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bg1"/>
                </a:solidFill>
                <a:latin typeface="Arial" charset="0"/>
                <a:ea typeface="Osaka" charset="0"/>
              </a:defRPr>
            </a:lvl1pPr>
          </a:lstStyle>
          <a:p>
            <a:pPr>
              <a:defRPr/>
            </a:pPr>
            <a:r>
              <a:rPr lang="en-US" altLang="en-US" dirty="0" err="1"/>
              <a:t>TrackForce</a:t>
            </a:r>
            <a:r>
              <a:rPr lang="en-US" altLang="en-US" dirty="0"/>
              <a:t> Final Presentation</a:t>
            </a:r>
          </a:p>
        </p:txBody>
      </p:sp>
      <p:sp>
        <p:nvSpPr>
          <p:cNvPr id="1036" name="Text Box 12">
            <a:extLst>
              <a:ext uri="{FF2B5EF4-FFF2-40B4-BE49-F238E27FC236}">
                <a16:creationId xmlns:a16="http://schemas.microsoft.com/office/drawing/2014/main" id="{0958E208-11C0-4B47-972D-ADCC74244A46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09600" y="1524000"/>
            <a:ext cx="7924800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altLang="en-US" sz="1200" b="1">
                <a:solidFill>
                  <a:schemeClr val="bg1"/>
                </a:solidFill>
                <a:latin typeface="Arial" charset="0"/>
                <a:ea typeface="Osaka" charset="0"/>
              </a:rPr>
              <a:t>Boston University</a:t>
            </a:r>
            <a:r>
              <a:rPr lang="en-US" altLang="en-US" sz="1200">
                <a:solidFill>
                  <a:schemeClr val="bg1"/>
                </a:solidFill>
                <a:latin typeface="Arial" charset="0"/>
                <a:ea typeface="Osaka" charset="0"/>
              </a:rPr>
              <a:t> Slideshow Title Goes Here</a:t>
            </a:r>
          </a:p>
        </p:txBody>
      </p:sp>
      <p:pic>
        <p:nvPicPr>
          <p:cNvPr id="1044" name="Picture 20">
            <a:extLst>
              <a:ext uri="{FF2B5EF4-FFF2-40B4-BE49-F238E27FC236}">
                <a16:creationId xmlns:a16="http://schemas.microsoft.com/office/drawing/2014/main" id="{DD62B90E-4628-9E42-8A08-B66432A767A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800" y="6118225"/>
            <a:ext cx="968375" cy="434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1042" name="Rectangle 18">
            <a:extLst>
              <a:ext uri="{FF2B5EF4-FFF2-40B4-BE49-F238E27FC236}">
                <a16:creationId xmlns:a16="http://schemas.microsoft.com/office/drawing/2014/main" id="{048AAB0B-A411-BD43-AEC7-C81A582A4826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001000" y="76200"/>
            <a:ext cx="10668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aseline="30000">
                <a:solidFill>
                  <a:srgbClr val="CCCCCC"/>
                </a:solidFill>
                <a:latin typeface="Arial" charset="0"/>
                <a:ea typeface="Osaka" charset="0"/>
              </a:defRPr>
            </a:lvl1pPr>
          </a:lstStyle>
          <a:p>
            <a:pPr>
              <a:defRPr/>
            </a:pPr>
            <a:fld id="{4C2E6579-EA09-4A74-9A26-BC101AAF7510}" type="datetime1">
              <a:rPr lang="en-US" altLang="en-US" baseline="0" smtClean="0"/>
              <a:t>12/05/2023</a:t>
            </a:fld>
            <a:endParaRPr lang="en-US" altLang="en-US" baseline="0" dirty="0"/>
          </a:p>
        </p:txBody>
      </p:sp>
      <p:sp>
        <p:nvSpPr>
          <p:cNvPr id="1047" name="Rectangle 23">
            <a:extLst>
              <a:ext uri="{FF2B5EF4-FFF2-40B4-BE49-F238E27FC236}">
                <a16:creationId xmlns:a16="http://schemas.microsoft.com/office/drawing/2014/main" id="{99292DDB-239E-8E42-945E-42AAC88F7A9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09600" y="6172200"/>
            <a:ext cx="4664075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altLang="en-US" sz="1200" b="1" i="0" baseline="0" dirty="0">
                <a:latin typeface="Arial Bold" charset="0"/>
                <a:ea typeface="Osaka" charset="0"/>
              </a:rPr>
              <a:t>Boston University</a:t>
            </a:r>
            <a:r>
              <a:rPr lang="en-US" altLang="en-US" sz="1200" dirty="0">
                <a:latin typeface="Arial" charset="0"/>
                <a:ea typeface="Osaka" charset="0"/>
              </a:rPr>
              <a:t> College of Engineering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9" r:id="rId10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" charset="0"/>
          <a:ea typeface="Osaka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" charset="0"/>
          <a:ea typeface="Osaka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" charset="0"/>
          <a:ea typeface="Osaka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" charset="0"/>
          <a:ea typeface="Osaka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" charset="0"/>
          <a:ea typeface="Osaka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" charset="0"/>
          <a:ea typeface="Osaka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" charset="0"/>
          <a:ea typeface="Osaka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" charset="0"/>
          <a:ea typeface="Osaka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2675B4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2675B4"/>
        </a:buClr>
        <a:buFont typeface="Wingdings" pitchFamily="2" charset="2"/>
        <a:buChar char="§"/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2675B4"/>
        </a:buClr>
        <a:buFont typeface="Wingdings" pitchFamily="2" charset="2"/>
        <a:buChar char="§"/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2675B4"/>
        </a:buClr>
        <a:buFont typeface="Wingdings" pitchFamily="2" charset="2"/>
        <a:buChar char="§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2675B4"/>
        </a:buClr>
        <a:buFont typeface="Wingdings" pitchFamily="2" charset="2"/>
        <a:buChar char="§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polestartechhub.com/categories/service-parts-literature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26C0360B-F25F-B041-B8DA-65ECD0945ACF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en-US" dirty="0" err="1"/>
              <a:t>TrackForce</a:t>
            </a:r>
            <a:r>
              <a:rPr lang="en-US" altLang="en-US" dirty="0"/>
              <a:t> </a:t>
            </a:r>
            <a:br>
              <a:rPr lang="en-US" altLang="en-US" dirty="0"/>
            </a:br>
            <a:r>
              <a:rPr lang="en-US" altLang="en-US" dirty="0"/>
              <a:t>Final Presentation</a:t>
            </a:r>
          </a:p>
        </p:txBody>
      </p:sp>
      <p:sp>
        <p:nvSpPr>
          <p:cNvPr id="4099" name="Rectangle 3">
            <a:extLst>
              <a:ext uri="{FF2B5EF4-FFF2-40B4-BE49-F238E27FC236}">
                <a16:creationId xmlns:a16="http://schemas.microsoft.com/office/drawing/2014/main" id="{00D36AB9-194D-3445-9A04-83B820398E4F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en-US" dirty="0"/>
              <a:t>Yongning Young Ma</a:t>
            </a:r>
          </a:p>
          <a:p>
            <a:pPr eaLnBrk="1" hangingPunct="1">
              <a:defRPr/>
            </a:pPr>
            <a:r>
              <a:rPr lang="en-US" altLang="en-US" dirty="0"/>
              <a:t>EC 551 Fall 2023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8913B8-C1D8-61FB-5157-AC45F4741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Functionality – Programmable Logic Cont.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DD5DD6-A881-23AE-E57B-48C64D2767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828800"/>
            <a:ext cx="3962400" cy="3886200"/>
          </a:xfrm>
        </p:spPr>
        <p:txBody>
          <a:bodyPr/>
          <a:lstStyle/>
          <a:p>
            <a:r>
              <a:rPr lang="en-US" dirty="0"/>
              <a:t>Rolling window</a:t>
            </a:r>
          </a:p>
          <a:p>
            <a:pPr lvl="1"/>
            <a:r>
              <a:rPr lang="en-US" dirty="0"/>
              <a:t>Generic to any 8-bits long numbers</a:t>
            </a:r>
          </a:p>
          <a:p>
            <a:pPr lvl="1"/>
            <a:r>
              <a:rPr lang="en-US" dirty="0"/>
              <a:t>Keep track of the average of a parametrizable amount of recent inputs (adjusted to clock-speed)</a:t>
            </a:r>
          </a:p>
          <a:p>
            <a:pPr lvl="1"/>
            <a:r>
              <a:rPr lang="en-US" dirty="0"/>
              <a:t>If a data is out of bounds of a parametrizable difference, it is then replaced with the average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435989-303C-A0E7-D3C4-B583DAB32C7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TrackForce Final Presentation</a:t>
            </a:r>
            <a:endParaRPr lang="en-US" alt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3B828E-D760-7208-AD6E-76DA4EAC7F7C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fld id="{C0CF075A-D8F6-4708-9E3B-9DF2A459FFF2}" type="datetime1">
              <a:rPr lang="en-US" altLang="en-US" baseline="0" smtClean="0"/>
              <a:t>12/05/2023</a:t>
            </a:fld>
            <a:endParaRPr lang="en-US" altLang="en-US" baseline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0BA95CC-7A1D-2E10-D8E6-2088BAB55C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7800" y="1249432"/>
            <a:ext cx="2971800" cy="481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1387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9B7BDD-6079-925C-29FD-F28AF04B6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Functionality – Programmable Logic Cont.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18DE9B-0FD4-207C-D99B-86E6E7C74B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GPS Decode</a:t>
            </a:r>
          </a:p>
          <a:p>
            <a:pPr lvl="1"/>
            <a:r>
              <a:rPr lang="en-US" dirty="0"/>
              <a:t>Looks at each byte that comes in (which is in ASCII). The GPS data is in that of a NMEA formatted sentences</a:t>
            </a:r>
          </a:p>
          <a:p>
            <a:pPr lvl="1"/>
            <a:r>
              <a:rPr lang="en-US" dirty="0"/>
              <a:t>“$” is the signifies start of new sentences, and it is followed by an identifier</a:t>
            </a:r>
          </a:p>
          <a:p>
            <a:pPr lvl="1"/>
            <a:r>
              <a:rPr lang="en-US" dirty="0"/>
              <a:t>“$GPVTG” contains the km/h data, at the 7</a:t>
            </a:r>
            <a:r>
              <a:rPr lang="en-US" baseline="30000" dirty="0"/>
              <a:t>th</a:t>
            </a:r>
            <a:r>
              <a:rPr lang="en-US" dirty="0"/>
              <a:t> comma</a:t>
            </a:r>
          </a:p>
          <a:p>
            <a:pPr lvl="1"/>
            <a:r>
              <a:rPr lang="en-US" dirty="0"/>
              <a:t>Essentially, a nested (?) / parallel module of SMs while still adhering to RV&amp;</a:t>
            </a:r>
          </a:p>
          <a:p>
            <a:pPr lvl="1"/>
            <a:r>
              <a:rPr lang="en-US" dirty="0"/>
              <a:t>SM waits for a valid identifier byte, or it stays idle. </a:t>
            </a:r>
          </a:p>
          <a:p>
            <a:pPr lvl="2"/>
            <a:r>
              <a:rPr lang="en-US" dirty="0"/>
              <a:t>If valid, parses and wait till the 7</a:t>
            </a:r>
            <a:r>
              <a:rPr lang="en-US" baseline="30000" dirty="0"/>
              <a:t>th</a:t>
            </a:r>
            <a:r>
              <a:rPr lang="en-US" dirty="0"/>
              <a:t> comma to extract ASCII string of km/h</a:t>
            </a:r>
          </a:p>
          <a:p>
            <a:pPr lvl="3"/>
            <a:r>
              <a:rPr lang="en-US" dirty="0"/>
              <a:t>Convert to number with a hard-coded conversion</a:t>
            </a:r>
          </a:p>
          <a:p>
            <a:pPr lvl="3"/>
            <a:endParaRPr lang="en-US" dirty="0"/>
          </a:p>
          <a:p>
            <a:pPr lvl="3"/>
            <a:endParaRPr lang="en-US" dirty="0"/>
          </a:p>
          <a:p>
            <a:pPr marL="1371600" lvl="3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B527C6-5DA6-1CD6-3DF6-E68954980DC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TrackForce Final Presentation</a:t>
            </a:r>
            <a:endParaRPr lang="en-US" alt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009A5A-8892-9F33-4B5C-5CC29CC96CAA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fld id="{C0CF075A-D8F6-4708-9E3B-9DF2A459FFF2}" type="datetime1">
              <a:rPr lang="en-US" altLang="en-US" baseline="0" smtClean="0"/>
              <a:t>12/05/2023</a:t>
            </a:fld>
            <a:endParaRPr lang="en-US" altLang="en-US" baseline="0"/>
          </a:p>
        </p:txBody>
      </p:sp>
    </p:spTree>
    <p:extLst>
      <p:ext uri="{BB962C8B-B14F-4D97-AF65-F5344CB8AC3E}">
        <p14:creationId xmlns:p14="http://schemas.microsoft.com/office/powerpoint/2010/main" val="19077239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FAC7C-A6D7-459F-5B83-71ADEB1DB6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762000"/>
            <a:ext cx="7924800" cy="838200"/>
          </a:xfrm>
        </p:spPr>
        <p:txBody>
          <a:bodyPr/>
          <a:lstStyle/>
          <a:p>
            <a:r>
              <a:rPr lang="en-US" dirty="0"/>
              <a:t>Functionality – Programmable Logic Cont.</a:t>
            </a:r>
            <a:br>
              <a:rPr lang="en-US" dirty="0"/>
            </a:br>
            <a:r>
              <a:rPr lang="en-US" dirty="0"/>
              <a:t>Verilog Example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D8E23D-6F4B-B7FC-3AA3-2C55AD2D0F7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TrackForce Final Presentation</a:t>
            </a:r>
            <a:endParaRPr lang="en-US" alt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72D0DB-0C5E-8D3E-DBB1-B7E28B8DF699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fld id="{C0CF075A-D8F6-4708-9E3B-9DF2A459FFF2}" type="datetime1">
              <a:rPr lang="en-US" altLang="en-US" baseline="0" smtClean="0"/>
              <a:t>12/05/2023</a:t>
            </a:fld>
            <a:endParaRPr lang="en-US" altLang="en-US" baseline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D5D4B29-F5C7-D711-FF72-65E97664817F}"/>
              </a:ext>
            </a:extLst>
          </p:cNvPr>
          <p:cNvSpPr txBox="1"/>
          <p:nvPr/>
        </p:nvSpPr>
        <p:spPr>
          <a:xfrm>
            <a:off x="838200" y="1981200"/>
            <a:ext cx="7772400" cy="7428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Macros for message ASCII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`define </a:t>
            </a:r>
            <a:r>
              <a:rPr lang="en-US" sz="11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LF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`define </a:t>
            </a:r>
            <a:r>
              <a:rPr lang="en-US" sz="11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CR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13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`define </a:t>
            </a:r>
            <a:r>
              <a:rPr lang="en-US" sz="11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DOLLAR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36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`define </a:t>
            </a:r>
            <a:r>
              <a:rPr lang="en-US" sz="11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COMMA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44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`define </a:t>
            </a:r>
            <a:r>
              <a:rPr lang="en-US" sz="11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STAR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42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Macro for message bits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`define </a:t>
            </a:r>
            <a:r>
              <a:rPr lang="en-US" sz="11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CHAR_LENGTH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en-US" sz="11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gpsdecode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------------------------------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Receives a NEMA message from the UART interface and decode it to signals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used by other modules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Only cares about GPVTG message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Ready Valid&amp; interface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Inputs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------------------------------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en-US" sz="11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clk_i</a:t>
            </a:r>
            <a:r>
              <a:rPr lang="en-US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- Clock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en-US" sz="11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rst_i</a:t>
            </a:r>
            <a:r>
              <a:rPr lang="en-US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- Reset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[7:0] </a:t>
            </a:r>
            <a:r>
              <a:rPr lang="en-US" sz="11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data_i</a:t>
            </a:r>
            <a:r>
              <a:rPr lang="en-US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- ASCII char read from FIFO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en-US" sz="11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valid_i</a:t>
            </a:r>
            <a:r>
              <a:rPr lang="en-US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- Input message is valid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en-US" sz="11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ready_i</a:t>
            </a:r>
            <a:r>
              <a:rPr lang="en-US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- Next module is ready to receive data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Outputs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------------------------------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en-US" sz="11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ready_o</a:t>
            </a:r>
            <a:r>
              <a:rPr lang="en-US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- Decoder is ready to receive a new message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en-US" sz="11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vkmh_o</a:t>
            </a:r>
            <a:r>
              <a:rPr lang="en-US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- Speed in km/h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Example data from GPS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$GPVTG,0.00,T,,M,0.00,N,0.00,K,N*32\r\n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en-US" sz="11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TalkerID</a:t>
            </a:r>
            <a:r>
              <a:rPr lang="en-US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, course, Reference, Course, Reference, Speed, Unit (knot), Speed, Unit (km/h), Mode, Checksum, CR, LF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should get Speed before Unit (km/h)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module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gpsdecode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sz="11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    input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clk_i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1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    input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rst_i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1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    input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data_i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data from FIFO is valid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    input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valid_i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next module is ready to receive data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    input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ready_i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data is ready to be read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    output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ready_o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1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    output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valid_o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1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    output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vkmh_o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</a:t>
            </a:r>
          </a:p>
          <a:p>
            <a:r>
              <a:rPr lang="en-US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logic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ready_r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logic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valid_r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logic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vkmh_r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State machine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0 - Idle      // Wait for $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1 - </a:t>
            </a:r>
            <a:r>
              <a:rPr lang="en-US" sz="11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MsgID</a:t>
            </a:r>
            <a:r>
              <a:rPr lang="en-US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    // Parse message ID, go to Continue if parsed as GPVTG. When </a:t>
            </a:r>
            <a:r>
              <a:rPr lang="en-US" sz="11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msgidindex_r</a:t>
            </a:r>
            <a:r>
              <a:rPr lang="en-US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== 3 and </a:t>
            </a:r>
            <a:r>
              <a:rPr lang="en-US" sz="11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msgidmatch_r</a:t>
            </a:r>
            <a:r>
              <a:rPr lang="en-US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== 1, stay in </a:t>
            </a:r>
            <a:r>
              <a:rPr lang="en-US" sz="11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msgID</a:t>
            </a:r>
            <a:r>
              <a:rPr lang="en-US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and go to field when </a:t>
            </a:r>
            <a:r>
              <a:rPr lang="en-US" sz="11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msgidindex_r</a:t>
            </a:r>
            <a:r>
              <a:rPr lang="en-US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== 5. Else go to ignore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2 - Continue  // Parse message until 7th comma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3 - Speed     // Parse Speed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4 - Done      // Done parsing speed, set </a:t>
            </a:r>
            <a:r>
              <a:rPr lang="en-US" sz="11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valid_o</a:t>
            </a:r>
            <a:r>
              <a:rPr lang="en-US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to 1.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typedef </a:t>
            </a:r>
            <a:r>
              <a:rPr lang="en-US" sz="1100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enum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logic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IDLE,</a:t>
            </a: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MSGID,</a:t>
            </a: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FIELD,</a:t>
            </a: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IGNORE,</a:t>
            </a: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DONE</a:t>
            </a:r>
          </a:p>
          <a:p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state_t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11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state_t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state_r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state_n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logic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msgidindex_r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logic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commaindex_r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logic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speedindex_r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logic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msgidmatch_r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100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always_ff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posedge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clk_i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begin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rst_i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begin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state_r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IDLE;</a:t>
            </a: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end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begin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state_r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state_n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end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end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state transitions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100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always_comb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begin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rst_i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begin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state_n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IDLE;</a:t>
            </a: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end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begin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state_r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IDLE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begin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data_i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"$"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begin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    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state_n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MSGID;</a:t>
            </a: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end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begin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    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state_n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IDLE;</a:t>
            </a: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end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end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MSGID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begin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msgidmatch_r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&amp;&amp;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msgidindex_r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begin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    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state_n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FIELD;</a:t>
            </a: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end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msgidmatch_r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&amp;&amp;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msgidindex_r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begin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    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state_n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IGNORE;</a:t>
            </a: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end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begin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    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state_n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MSGID;</a:t>
            </a: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end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end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FIELD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begin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speedindex_r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begin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    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state_n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DONE;</a:t>
            </a: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end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begin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    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state_n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FIELD;</a:t>
            </a: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end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end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IGNORE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begin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data_i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"$"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begin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    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state_n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MSGID;</a:t>
            </a: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end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begin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    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state_n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IGNORE;</a:t>
            </a: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end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end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DONE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begin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state_n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IDLE;</a:t>
            </a: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end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begin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state_n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IDLE;</a:t>
            </a: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end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100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endcase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end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end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en-US" sz="11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msgindex</a:t>
            </a:r>
            <a:r>
              <a:rPr lang="en-US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logic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increment once whenever a new char is read (pulse of </a:t>
            </a:r>
            <a:r>
              <a:rPr lang="en-US" sz="11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valid_i</a:t>
            </a:r>
            <a:r>
              <a:rPr lang="en-US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) when in </a:t>
            </a:r>
            <a:r>
              <a:rPr lang="en-US" sz="11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msgid</a:t>
            </a:r>
            <a:r>
              <a:rPr lang="en-US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state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1100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always_ff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posedge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clk_i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begin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rst_i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begin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msgidindex_r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end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begin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state_r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IDLE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begin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msgidindex_r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end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MSGID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begin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valid_i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begin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msgidindex_r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msgidindex_r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end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begin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msgidindex_r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msgidindex_r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end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end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FIELD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begin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msgidindex_r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end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IGNORE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begin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msgidindex_r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end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DONE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begin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msgidindex_r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end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begin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msgidindex_r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end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100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endcase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end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end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en-US" sz="11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msgid</a:t>
            </a:r>
            <a:r>
              <a:rPr lang="en-US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match logic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check at index 3 if the char is V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if it is, </a:t>
            </a:r>
            <a:r>
              <a:rPr lang="en-US" sz="11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msgidmatch_r</a:t>
            </a:r>
            <a:r>
              <a:rPr lang="en-US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= 1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else </a:t>
            </a:r>
            <a:r>
              <a:rPr lang="en-US" sz="11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msgidmatch_r</a:t>
            </a:r>
            <a:r>
              <a:rPr lang="en-US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= 0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1100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always_ff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posedge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clk_i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begin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rst_i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begin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msgidmatch_r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end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begin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state_r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IDLE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begin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msgidmatch_r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end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MSGID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begin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msgidindex_r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begin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data_i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"V"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begin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    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msgidmatch_r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end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begin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    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msgidmatch_r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msgidmatch_r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end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end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begin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msgidmatch_r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msgidmatch_r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end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end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FIELD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begin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msgidmatch_r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end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IGNORE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begin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msgidmatch_r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end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DONE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begin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msgidmatch_r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end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begin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msgidmatch_r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end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100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endcase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end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end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en-US" sz="11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commaindex</a:t>
            </a:r>
            <a:r>
              <a:rPr lang="en-US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logic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1100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always_ff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posedge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clk_i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begin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rst_i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begin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commaindex_r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end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begin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state_r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IDLE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begin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commaindex_r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end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MSGID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begin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commaindex_r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end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FIELD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begin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valid_i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begin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data_i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","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commaindex_r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commaindex_r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end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begin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commaindex_r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commaindex_r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end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end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IGNORE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begin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commaindex_r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end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DONE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begin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commaindex_r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end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begin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commaindex_r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end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100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endcase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end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end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en-US" sz="11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speedindex</a:t>
            </a:r>
            <a:r>
              <a:rPr lang="en-US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logic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1100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always_ff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posedge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clk_i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begin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rst_i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begin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speedindex_r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end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begin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state_r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IDLE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begin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speedindex_r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end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MSGID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begin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speedindex_r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end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FIELD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begin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valid_i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begin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commaindex_r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begin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speedindex_r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speedindex_r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end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end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begin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speedindex_r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speedindex_r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end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end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IGNORE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begin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speedindex_r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end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DONE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begin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speedindex_r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end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begin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speedindex_r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end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100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endcase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end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end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speed logic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logic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speed_r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1100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always_ff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posedge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clk_i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begin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rst_i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begin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speed_r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end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begin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state_r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IDLE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begin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speed_r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end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MSGID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begin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speed_r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end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FIELD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begin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valid_i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begin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commaindex_r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begin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speedindex_r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begin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   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data_i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    </a:t>
            </a:r>
            <a:r>
              <a:rPr 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"0"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speed_r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    </a:t>
            </a:r>
            <a:r>
              <a:rPr 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"1"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speed_r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    </a:t>
            </a:r>
            <a:r>
              <a:rPr 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"2"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speed_r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    </a:t>
            </a:r>
            <a:r>
              <a:rPr 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"3"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speed_r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    </a:t>
            </a:r>
            <a:r>
              <a:rPr 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"4"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speed_r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40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    </a:t>
            </a:r>
            <a:r>
              <a:rPr 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"5"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speed_r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    </a:t>
            </a:r>
            <a:r>
              <a:rPr 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"6"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speed_r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60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    </a:t>
            </a:r>
            <a:r>
              <a:rPr 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"7"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speed_r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70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    </a:t>
            </a:r>
            <a:r>
              <a:rPr 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"8"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speed_r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80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    </a:t>
            </a:r>
            <a:r>
              <a:rPr 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"9"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speed_r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90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   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speed_r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    </a:t>
            </a:r>
            <a:r>
              <a:rPr lang="en-US" sz="1100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endcase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end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speedindex_r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begin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   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data_i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    </a:t>
            </a:r>
            <a:r>
              <a:rPr 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"0"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speed_r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speed_r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    </a:t>
            </a:r>
            <a:r>
              <a:rPr 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"1"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speed_r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speed_r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    </a:t>
            </a:r>
            <a:r>
              <a:rPr 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"2"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speed_r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speed_r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    </a:t>
            </a:r>
            <a:r>
              <a:rPr 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"3"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speed_r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speed_r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    </a:t>
            </a:r>
            <a:r>
              <a:rPr 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"4"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speed_r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speed_r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    </a:t>
            </a:r>
            <a:r>
              <a:rPr 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"5"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speed_r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speed_r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    </a:t>
            </a:r>
            <a:r>
              <a:rPr 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"6"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speed_r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speed_r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    </a:t>
            </a:r>
            <a:r>
              <a:rPr 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"7"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speed_r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speed_r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    </a:t>
            </a:r>
            <a:r>
              <a:rPr 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"8"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speed_r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speed_r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    </a:t>
            </a:r>
            <a:r>
              <a:rPr 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"9"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speed_r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speed_r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9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    </a:t>
            </a:r>
            <a:r>
              <a:rPr lang="en-US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this should handle empty msg 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   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speed_r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speed_r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    </a:t>
            </a:r>
            <a:r>
              <a:rPr lang="en-US" sz="1100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endcase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end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end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end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begin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speed_r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speed_r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end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end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IGNORE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begin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speed_r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end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DONE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begin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speed_r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end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begin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speed_r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end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100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endcase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end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end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100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always_ff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posedge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clk_i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begin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rst_i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begin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ready_r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valid_r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end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begin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state_r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IDLE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begin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ready_r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valid_r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end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MSGID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begin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ready_r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valid_r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end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FIELD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begin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speedindex_r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begin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ready_r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valid_r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end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begin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ready_r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valid_r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end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end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IGNORE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begin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ready_r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valid_r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end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DONE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begin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ready_r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valid_r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end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begin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ready_r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valid_r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end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100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endcase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end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end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outputs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assign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ready_o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ready_r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assign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valid_o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valid_r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assign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vkmh_r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speed_r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assign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vkmh_o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vkmh_r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1100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endmodule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en-US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5E6D83-990C-8C47-AB52-CBB9C6B420BC}"/>
              </a:ext>
            </a:extLst>
          </p:cNvPr>
          <p:cNvSpPr txBox="1"/>
          <p:nvPr/>
        </p:nvSpPr>
        <p:spPr>
          <a:xfrm>
            <a:off x="3962400" y="1600200"/>
            <a:ext cx="3733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 in text box</a:t>
            </a:r>
            <a:br>
              <a:rPr lang="en-US" dirty="0"/>
            </a:br>
            <a:r>
              <a:rPr lang="en-US" dirty="0" err="1"/>
              <a:t>ctrl+a</a:t>
            </a:r>
            <a:r>
              <a:rPr lang="en-US" dirty="0"/>
              <a:t> to select all and paste to your fav editor!</a:t>
            </a:r>
          </a:p>
        </p:txBody>
      </p:sp>
    </p:spTree>
    <p:extLst>
      <p:ext uri="{BB962C8B-B14F-4D97-AF65-F5344CB8AC3E}">
        <p14:creationId xmlns:p14="http://schemas.microsoft.com/office/powerpoint/2010/main" val="13236984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FAC7C-A6D7-459F-5B83-71ADEB1DB6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762000"/>
            <a:ext cx="7924800" cy="838200"/>
          </a:xfrm>
        </p:spPr>
        <p:txBody>
          <a:bodyPr/>
          <a:lstStyle/>
          <a:p>
            <a:r>
              <a:rPr lang="en-US" dirty="0"/>
              <a:t>Functionality – Programmable Logic Cont.</a:t>
            </a:r>
            <a:br>
              <a:rPr lang="en-US" dirty="0"/>
            </a:br>
            <a:r>
              <a:rPr lang="en-US" dirty="0"/>
              <a:t>Verilog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8B9205-B087-ADB8-DD6B-430FAF49D2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[Young if you are looking at this you either forgot to embed the pdf or </a:t>
            </a:r>
            <a:r>
              <a:rPr lang="en-US" dirty="0" err="1"/>
              <a:t>powerpoint</a:t>
            </a:r>
            <a:r>
              <a:rPr lang="en-US" dirty="0"/>
              <a:t> didn’t save it right]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D8E23D-6F4B-B7FC-3AA3-2C55AD2D0F7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TrackForce Final Presentation</a:t>
            </a:r>
            <a:endParaRPr lang="en-US" alt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72D0DB-0C5E-8D3E-DBB1-B7E28B8DF699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fld id="{C0CF075A-D8F6-4708-9E3B-9DF2A459FFF2}" type="datetime1">
              <a:rPr lang="en-US" altLang="en-US" baseline="0" smtClean="0"/>
              <a:t>12/05/2023</a:t>
            </a:fld>
            <a:endParaRPr lang="en-US" altLang="en-US" baseline="0"/>
          </a:p>
        </p:txBody>
      </p:sp>
      <p:pic>
        <p:nvPicPr>
          <p:cNvPr id="8" name="Picture 7" descr="A cartoon of a person with long hair&#10;&#10;Description automatically generated">
            <a:extLst>
              <a:ext uri="{FF2B5EF4-FFF2-40B4-BE49-F238E27FC236}">
                <a16:creationId xmlns:a16="http://schemas.microsoft.com/office/drawing/2014/main" id="{942F03EE-E763-172F-7861-8943A56A79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0" y="3352800"/>
            <a:ext cx="1447800" cy="151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2084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6D6E7-0223-A2B6-5B88-46F9139F0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Functionality – Programmable Logic Cont.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1CC0C5-7A83-6B4E-B3DC-5CAA921408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2A1DC9-F5A0-9649-CBFA-543E7BCB6A5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TrackForce Final Presentation</a:t>
            </a:r>
            <a:endParaRPr lang="en-US" alt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4C48AF-65DF-B2ED-3160-F331961EC75D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fld id="{C0CF075A-D8F6-4708-9E3B-9DF2A459FFF2}" type="datetime1">
              <a:rPr lang="en-US" altLang="en-US" baseline="0" smtClean="0"/>
              <a:t>12/05/2023</a:t>
            </a:fld>
            <a:endParaRPr lang="en-US" altLang="en-US" baseline="0"/>
          </a:p>
        </p:txBody>
      </p:sp>
      <p:pic>
        <p:nvPicPr>
          <p:cNvPr id="6" name="Content Placeholder 6" descr="A black and white image of a diagram&#10;&#10;Description automatically generated with medium confidence">
            <a:extLst>
              <a:ext uri="{FF2B5EF4-FFF2-40B4-BE49-F238E27FC236}">
                <a16:creationId xmlns:a16="http://schemas.microsoft.com/office/drawing/2014/main" id="{9935D4ED-C3EB-5E16-07E3-AAC7616D6E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500" t="16394" b="22716"/>
          <a:stretch/>
        </p:blipFill>
        <p:spPr bwMode="auto">
          <a:xfrm>
            <a:off x="2095500" y="2286000"/>
            <a:ext cx="4953000" cy="330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</p:pic>
    </p:spTree>
    <p:extLst>
      <p:ext uri="{BB962C8B-B14F-4D97-AF65-F5344CB8AC3E}">
        <p14:creationId xmlns:p14="http://schemas.microsoft.com/office/powerpoint/2010/main" val="32614473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69DA8-89AC-7194-B7F3-3DA259E8F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Functionality – Processing System</a:t>
            </a:r>
          </a:p>
        </p:txBody>
      </p:sp>
      <p:pic>
        <p:nvPicPr>
          <p:cNvPr id="7" name="Content Placeholder 6" descr="A black and white diagram&#10;&#10;Description automatically generated">
            <a:extLst>
              <a:ext uri="{FF2B5EF4-FFF2-40B4-BE49-F238E27FC236}">
                <a16:creationId xmlns:a16="http://schemas.microsoft.com/office/drawing/2014/main" id="{CAC70D5E-10B0-6406-7D2A-294861221B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55481" y="1828800"/>
            <a:ext cx="3833037" cy="3886200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B2B1BF-7460-A9DB-3018-3432E0C2080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TrackForce Final Presentation</a:t>
            </a:r>
            <a:endParaRPr lang="en-US" alt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9257C9-0FB9-4F65-0D50-03F6454565E4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fld id="{C0CF075A-D8F6-4708-9E3B-9DF2A459FFF2}" type="datetime1">
              <a:rPr lang="en-US" altLang="en-US" baseline="0" smtClean="0"/>
              <a:t>12/05/2023</a:t>
            </a:fld>
            <a:endParaRPr lang="en-US" altLang="en-US" baseline="0"/>
          </a:p>
        </p:txBody>
      </p:sp>
    </p:spTree>
    <p:extLst>
      <p:ext uri="{BB962C8B-B14F-4D97-AF65-F5344CB8AC3E}">
        <p14:creationId xmlns:p14="http://schemas.microsoft.com/office/powerpoint/2010/main" val="19717085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7E8FD-3161-99A7-BDAE-90D170B8E1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Block Diagram – Design Tool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7A82C9-BF6D-3B78-EC5F-BBEB447C84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D1DC3D-82C8-D068-CEC9-95992DD9A83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TrackForce Final Presentation</a:t>
            </a:r>
            <a:endParaRPr lang="en-US" alt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57244-2CAA-66D7-C109-C1167079AB9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fld id="{C0CF075A-D8F6-4708-9E3B-9DF2A459FFF2}" type="datetime1">
              <a:rPr lang="en-US" altLang="en-US" baseline="0" smtClean="0"/>
              <a:t>12/05/2023</a:t>
            </a:fld>
            <a:endParaRPr lang="en-US" altLang="en-US" baseline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99B9C78-248B-B141-535D-512226B765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1575270"/>
            <a:ext cx="6781800" cy="4139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624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578831-5399-8684-487C-3B1EDEFC2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Metrics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31ABA4-244C-F59C-83DA-8F061B78CD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 Clock @ 50MHz</a:t>
            </a:r>
          </a:p>
          <a:p>
            <a:r>
              <a:rPr lang="en-US" dirty="0"/>
              <a:t>PS Clock @ 133MHz</a:t>
            </a:r>
          </a:p>
          <a:p>
            <a:r>
              <a:rPr lang="en-US" dirty="0"/>
              <a:t>GPS Update @ 10Hz</a:t>
            </a:r>
          </a:p>
          <a:p>
            <a:r>
              <a:rPr lang="en-US" dirty="0"/>
              <a:t>IMU Refresh @ ? (TBD based on </a:t>
            </a:r>
            <a:r>
              <a:rPr lang="en-US"/>
              <a:t>PS implementation)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333AC1-BE40-2565-9C87-EF54C1D02AF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TrackForce Final Presentation</a:t>
            </a:r>
            <a:endParaRPr lang="en-US" alt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B9E5D7-47D0-A656-B49B-B66C9C87D1C8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fld id="{C0CF075A-D8F6-4708-9E3B-9DF2A459FFF2}" type="datetime1">
              <a:rPr lang="en-US" altLang="en-US" baseline="0" smtClean="0"/>
              <a:t>12/05/2023</a:t>
            </a:fld>
            <a:endParaRPr lang="en-US" altLang="en-US" baseline="0"/>
          </a:p>
        </p:txBody>
      </p:sp>
    </p:spTree>
    <p:extLst>
      <p:ext uri="{BB962C8B-B14F-4D97-AF65-F5344CB8AC3E}">
        <p14:creationId xmlns:p14="http://schemas.microsoft.com/office/powerpoint/2010/main" val="31122423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E5754-5348-1D8E-F6C6-33D8582D8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Successes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8F6790-234E-551F-B386-E747CC023E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SystemVerilog</a:t>
            </a:r>
            <a:r>
              <a:rPr lang="en-US" dirty="0"/>
              <a:t> enabled relatively rapid new RTL component developments</a:t>
            </a:r>
          </a:p>
          <a:p>
            <a:r>
              <a:rPr lang="en-US" dirty="0"/>
              <a:t>RTL portion of the project handles the most time-sensitive processing: critical in application that require precision</a:t>
            </a:r>
          </a:p>
          <a:p>
            <a:r>
              <a:rPr lang="en-US" dirty="0"/>
              <a:t>(Not so on a project level) But this is my first PS/PL project and I (mostly) pulled it through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497C9CA-3090-4C5D-0AE1-5959CDC49FB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TrackForce Final Presentation</a:t>
            </a:r>
            <a:endParaRPr lang="en-US" alt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C4E042-E2D8-CCC2-0026-4F01CAC2906D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fld id="{C0CF075A-D8F6-4708-9E3B-9DF2A459FFF2}" type="datetime1">
              <a:rPr lang="en-US" altLang="en-US" baseline="0" smtClean="0"/>
              <a:t>12/05/2023</a:t>
            </a:fld>
            <a:endParaRPr lang="en-US" altLang="en-US" baseline="0"/>
          </a:p>
        </p:txBody>
      </p:sp>
    </p:spTree>
    <p:extLst>
      <p:ext uri="{BB962C8B-B14F-4D97-AF65-F5344CB8AC3E}">
        <p14:creationId xmlns:p14="http://schemas.microsoft.com/office/powerpoint/2010/main" val="9398714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5217B1-CA11-C69F-A9E9-9B56F5D3D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Failures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D2C85D-E635-A358-B755-25655E0BB4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600" dirty="0"/>
              <a:t>Soloing is lonely!</a:t>
            </a:r>
          </a:p>
          <a:p>
            <a:r>
              <a:rPr lang="en-US" sz="1600" dirty="0"/>
              <a:t>Was not so concrete on the design tools revision until mid-semester. (If you seen the piazza post you know)</a:t>
            </a:r>
          </a:p>
          <a:p>
            <a:r>
              <a:rPr lang="en-US" sz="1600" dirty="0"/>
              <a:t>Dropped Kalman Filter and replaced with rolling-window</a:t>
            </a:r>
            <a:endParaRPr lang="en-US" sz="1000" dirty="0"/>
          </a:p>
          <a:p>
            <a:pPr lvl="1"/>
            <a:r>
              <a:rPr lang="en-US" sz="1200" dirty="0"/>
              <a:t>Not the worse compromise: rolling-window achieves mostly the same function of getting rid of sensor artifacts</a:t>
            </a:r>
          </a:p>
          <a:p>
            <a:pPr lvl="1"/>
            <a:r>
              <a:rPr lang="en-US" sz="1200" dirty="0"/>
              <a:t>Issue with clocks. Either:</a:t>
            </a:r>
          </a:p>
          <a:p>
            <a:pPr lvl="2"/>
            <a:r>
              <a:rPr lang="en-US" sz="1200" dirty="0"/>
              <a:t>One clock source, but the Kalman Filter cannot run fast enough for the UARTs to achieve desired baud rate</a:t>
            </a:r>
          </a:p>
          <a:p>
            <a:pPr lvl="2"/>
            <a:r>
              <a:rPr lang="en-US" sz="1200" dirty="0"/>
              <a:t>Two different clock source makes everything out of sync</a:t>
            </a:r>
          </a:p>
          <a:p>
            <a:r>
              <a:rPr lang="en-US" sz="1600" dirty="0"/>
              <a:t>Underestimate Vitis learning curve</a:t>
            </a:r>
          </a:p>
          <a:p>
            <a:pPr lvl="1"/>
            <a:r>
              <a:rPr lang="en-US" sz="1200" dirty="0"/>
              <a:t>Most of PS development is still underway</a:t>
            </a:r>
          </a:p>
          <a:p>
            <a:pPr lvl="1"/>
            <a:r>
              <a:rPr lang="en-US" sz="1200" dirty="0"/>
              <a:t>Dropped HDMI out, data storage due to time constraint</a:t>
            </a:r>
          </a:p>
          <a:p>
            <a:r>
              <a:rPr lang="en-US" sz="1600" dirty="0"/>
              <a:t>Lots of peripheral issues</a:t>
            </a:r>
          </a:p>
          <a:p>
            <a:pPr lvl="1"/>
            <a:r>
              <a:rPr lang="en-US" sz="1200" dirty="0"/>
              <a:t>For quite a while there was a power budget issue </a:t>
            </a:r>
          </a:p>
          <a:p>
            <a:pPr lvl="1"/>
            <a:r>
              <a:rPr lang="en-US" sz="1200" dirty="0"/>
              <a:t>Shot 31V AC instead of 3.1V DC through an IMU and caused delay</a:t>
            </a:r>
          </a:p>
          <a:p>
            <a:pPr lvl="2"/>
            <a:r>
              <a:rPr lang="en-US" sz="1200" dirty="0"/>
              <a:t>IMU integration on the PS part is still in progress</a:t>
            </a:r>
          </a:p>
          <a:p>
            <a:pPr lvl="2"/>
            <a:endParaRPr lang="en-US" sz="1200" dirty="0"/>
          </a:p>
          <a:p>
            <a:pPr marL="914400" lvl="2" indent="0">
              <a:buNone/>
            </a:pPr>
            <a:endParaRPr lang="en-US" sz="12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4871EB-BB7E-88A8-5D94-628D1877A26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TrackForce Final Presentation</a:t>
            </a:r>
            <a:endParaRPr lang="en-US" alt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2A47CF-F8A5-006F-8B6C-4DD437B90F22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fld id="{C0CF075A-D8F6-4708-9E3B-9DF2A459FFF2}" type="datetime1">
              <a:rPr lang="en-US" altLang="en-US" baseline="0" smtClean="0"/>
              <a:t>12/05/2023</a:t>
            </a:fld>
            <a:endParaRPr lang="en-US" altLang="en-US" baseline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9C40C51-BA3D-401F-758A-D492EB511E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8400" y="4038600"/>
            <a:ext cx="1949274" cy="1821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6958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28D58CE5-4FD6-0F4B-AAE8-E8BA782C226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TrackForce Final Presentation</a:t>
            </a:r>
            <a:endParaRPr lang="en-US" altLang="en-US" dirty="0"/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1D05D912-DD76-9740-BD4A-8BDD6BFF8E1F}"/>
              </a:ext>
            </a:extLst>
          </p:cNvPr>
          <p:cNvSpPr>
            <a:spLocks noGrp="1"/>
          </p:cNvSpPr>
          <p:nvPr>
            <p:ph type="dt" sz="quarter" idx="11"/>
          </p:nvPr>
        </p:nvSpPr>
        <p:spPr/>
        <p:txBody>
          <a:bodyPr/>
          <a:lstStyle/>
          <a:p>
            <a:pPr>
              <a:defRPr/>
            </a:pPr>
            <a:fld id="{7CAE8310-A136-4216-9D15-CB29C0B8FC1E}" type="datetime1">
              <a:rPr lang="en-US" altLang="en-US" baseline="0" smtClean="0"/>
              <a:t>12/05/2023</a:t>
            </a:fld>
            <a:endParaRPr lang="en-US" altLang="en-US" baseline="0"/>
          </a:p>
        </p:txBody>
      </p:sp>
      <p:sp>
        <p:nvSpPr>
          <p:cNvPr id="5122" name="Rectangle 2">
            <a:extLst>
              <a:ext uri="{FF2B5EF4-FFF2-40B4-BE49-F238E27FC236}">
                <a16:creationId xmlns:a16="http://schemas.microsoft.com/office/drawing/2014/main" id="{0D0038A4-6B2C-3742-8BBF-FB4C15FD56E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en-US" b="1" dirty="0"/>
              <a:t>Project Goal</a:t>
            </a:r>
            <a:endParaRPr lang="en-US" altLang="en-US" dirty="0"/>
          </a:p>
        </p:txBody>
      </p:sp>
      <p:sp>
        <p:nvSpPr>
          <p:cNvPr id="5127" name="Rectangle 7">
            <a:extLst>
              <a:ext uri="{FF2B5EF4-FFF2-40B4-BE49-F238E27FC236}">
                <a16:creationId xmlns:a16="http://schemas.microsoft.com/office/drawing/2014/main" id="{8C5ABBE5-C171-BF4E-9C07-76830C124A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-2060575" y="-676275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endParaRPr lang="en-US" altLang="en-US">
              <a:latin typeface="Arial" charset="0"/>
              <a:ea typeface="Osaka" charset="0"/>
            </a:endParaRPr>
          </a:p>
        </p:txBody>
      </p:sp>
      <p:pic>
        <p:nvPicPr>
          <p:cNvPr id="9" name="Content Placeholder 8" descr="A person driving a race car&#10;&#10;Description automatically generated">
            <a:extLst>
              <a:ext uri="{FF2B5EF4-FFF2-40B4-BE49-F238E27FC236}">
                <a16:creationId xmlns:a16="http://schemas.microsoft.com/office/drawing/2014/main" id="{B35BD3D0-7F79-DB70-E494-156A558582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58672" y="1645791"/>
            <a:ext cx="3607255" cy="2061288"/>
          </a:xfrm>
        </p:spPr>
      </p:pic>
      <p:sp>
        <p:nvSpPr>
          <p:cNvPr id="3" name="AutoShape 2" descr="A further modified image depicting the interior of a BMW M4-like 4-door sedan during a cornering maneuver. It features a Zybo Z7-20 FPGA in a small enclosure with 7-segment displays, a GPS module, and an IMU module, mounted on the dashboard near the co-pilot seat. The displays show velocity in km/h, G-force readout, and direction. The perspective is from slightly to the left inside the vehicle. A driver, dressed in a fire suit and wearing a helmet, emphasizes the high-intensity racing environment. This scene combines advanced technology with the thrilling dynamics of a race car.">
            <a:extLst>
              <a:ext uri="{FF2B5EF4-FFF2-40B4-BE49-F238E27FC236}">
                <a16:creationId xmlns:a16="http://schemas.microsoft.com/office/drawing/2014/main" id="{C45F763E-BAE7-A440-7A1B-CF2C32FE68D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4" descr="A further modified image depicting the interior of a BMW M4-like 4-door sedan during a cornering maneuver. It features a Zybo Z7-20 FPGA in a small enclosure with 7-segment displays, a GPS module, and an IMU module, mounted on the dashboard near the co-pilot seat. The displays show velocity in km/h, G-force readout, and direction. The perspective is from slightly to the left inside the vehicle. A driver, dressed in a fire suit and wearing a helmet, emphasizes the high-intensity racing environment. This scene combines advanced technology with the thrilling dynamics of a race car.">
            <a:extLst>
              <a:ext uri="{FF2B5EF4-FFF2-40B4-BE49-F238E27FC236}">
                <a16:creationId xmlns:a16="http://schemas.microsoft.com/office/drawing/2014/main" id="{68C35B25-FC62-49D1-A72B-B61514EB9C0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6" descr="A further modified image depicting the interior of a BMW M4-like 4-door sedan during a cornering maneuver. It features a Zybo Z7-20 FPGA in a small enclosure with 7-segment displays, a GPS module, and an IMU module, mounted on the dashboard near the co-pilot seat. The displays show velocity in km/h, G-force readout, and direction. The perspective is from slightly to the left inside the vehicle. A driver, dressed in a fire suit and wearing a helmet, emphasizes the high-intensity racing environment. This scene combines advanced technology with the thrilling dynamics of a race car.">
            <a:extLst>
              <a:ext uri="{FF2B5EF4-FFF2-40B4-BE49-F238E27FC236}">
                <a16:creationId xmlns:a16="http://schemas.microsoft.com/office/drawing/2014/main" id="{F4F727FB-C3DC-4FF3-59DA-076795200E1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724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22D2A55-8C10-65A0-5104-D9FB7CA8F23B}"/>
              </a:ext>
            </a:extLst>
          </p:cNvPr>
          <p:cNvSpPr txBox="1"/>
          <p:nvPr/>
        </p:nvSpPr>
        <p:spPr>
          <a:xfrm>
            <a:off x="5943600" y="2676435"/>
            <a:ext cx="27432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“A reference utility that can be used either in </a:t>
            </a:r>
            <a:r>
              <a:rPr lang="en-US" sz="1800"/>
              <a:t>motorsport or </a:t>
            </a:r>
            <a:r>
              <a:rPr lang="en-US" sz="1800" dirty="0"/>
              <a:t>automotive development purposes, down to the precise milliseconds.”</a:t>
            </a:r>
          </a:p>
        </p:txBody>
      </p:sp>
      <p:pic>
        <p:nvPicPr>
          <p:cNvPr id="12" name="Picture 11" descr="A person working on a car&#10;&#10;Description automatically generated">
            <a:extLst>
              <a:ext uri="{FF2B5EF4-FFF2-40B4-BE49-F238E27FC236}">
                <a16:creationId xmlns:a16="http://schemas.microsoft.com/office/drawing/2014/main" id="{353D2878-7F9B-313B-BBCA-A20D0B1E55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5731" y="3785142"/>
            <a:ext cx="3620195" cy="1810098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4D7BF1E-A6CD-EAED-7618-5E919EA94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EB51BCF-AE75-5BAC-C8DA-C14E78CDA7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https://polestartechhub.com/categories/service-parts-literature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77E860-DE1B-D5B1-B40B-1DFBDB40F22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TrackForce Final Presentation</a:t>
            </a:r>
            <a:endParaRPr lang="en-US" alt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732851-AF7D-9267-9A15-9F8E2D295938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fld id="{C0CF075A-D8F6-4708-9E3B-9DF2A459FFF2}" type="datetime1">
              <a:rPr lang="en-US" altLang="en-US" baseline="0" smtClean="0"/>
              <a:t>12/05/2023</a:t>
            </a:fld>
            <a:endParaRPr lang="en-US" altLang="en-US" baseline="0"/>
          </a:p>
        </p:txBody>
      </p:sp>
    </p:spTree>
    <p:extLst>
      <p:ext uri="{BB962C8B-B14F-4D97-AF65-F5344CB8AC3E}">
        <p14:creationId xmlns:p14="http://schemas.microsoft.com/office/powerpoint/2010/main" val="3648676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85DBC-2DE6-F984-F250-664DCE004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 Level Representation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535910-D742-8383-31FB-C5CC5BBB2F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Vehicle Dynamics</a:t>
            </a:r>
          </a:p>
          <a:p>
            <a:pPr lvl="1"/>
            <a:r>
              <a:rPr lang="en-US" dirty="0"/>
              <a:t>Indicates horizontal acceleration (G) pulled</a:t>
            </a:r>
          </a:p>
          <a:p>
            <a:pPr lvl="1"/>
            <a:r>
              <a:rPr lang="en-US" dirty="0"/>
              <a:t>Indicates dominant acceleration direction </a:t>
            </a:r>
          </a:p>
          <a:p>
            <a:r>
              <a:rPr lang="en-US" dirty="0"/>
              <a:t>Vehicle Speedometer</a:t>
            </a:r>
          </a:p>
          <a:p>
            <a:pPr lvl="1"/>
            <a:r>
              <a:rPr lang="en-US" dirty="0"/>
              <a:t>Indicates speed in kilometers per hour (km/h)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11C658-A129-2D96-FD9B-EF98A9B6C88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TrackForce Final Presentation</a:t>
            </a:r>
            <a:endParaRPr lang="en-US" alt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60CF3F-74D0-8A83-F03D-F28E6460D1B8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fld id="{C0CF075A-D8F6-4708-9E3B-9DF2A459FFF2}" type="datetime1">
              <a:rPr lang="en-US" altLang="en-US" baseline="0" smtClean="0"/>
              <a:t>12/05/2023</a:t>
            </a:fld>
            <a:endParaRPr lang="en-US" altLang="en-US" baseline="0"/>
          </a:p>
        </p:txBody>
      </p:sp>
    </p:spTree>
    <p:extLst>
      <p:ext uri="{BB962C8B-B14F-4D97-AF65-F5344CB8AC3E}">
        <p14:creationId xmlns:p14="http://schemas.microsoft.com/office/powerpoint/2010/main" val="1376043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73FD26-060F-2122-F7B0-E05EFE180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751B4B-2AAE-4530-EE41-969868A9D5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Device should be self-contained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Good data reliability</a:t>
            </a:r>
          </a:p>
          <a:p>
            <a:pPr marL="857250" lvl="1" indent="-457200">
              <a:buFont typeface="+mj-lt"/>
              <a:buAutoNum type="arabicPeriod"/>
            </a:pPr>
            <a:r>
              <a:rPr lang="en-US" dirty="0"/>
              <a:t>Rolling-window filter to eliminate sensor artifacts.</a:t>
            </a:r>
          </a:p>
          <a:p>
            <a:pPr marL="857250" lvl="1" indent="-457200">
              <a:buFont typeface="+mj-lt"/>
              <a:buAutoNum type="arabicPeriod"/>
            </a:pPr>
            <a:r>
              <a:rPr lang="en-US" dirty="0"/>
              <a:t>High refresh rate to further increase accuracy.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Data outputs to 7-seg displays</a:t>
            </a:r>
          </a:p>
          <a:p>
            <a:pPr marL="857250" lvl="1" indent="-457200">
              <a:buFont typeface="+mj-lt"/>
              <a:buAutoNum type="arabicPeriod"/>
            </a:pPr>
            <a:r>
              <a:rPr lang="en-US" dirty="0"/>
              <a:t>HDMI dropped.</a:t>
            </a:r>
          </a:p>
          <a:p>
            <a:pPr marL="857250" lvl="1" indent="-457200">
              <a:buFont typeface="+mj-lt"/>
              <a:buAutoNum type="arabicPeriod"/>
            </a:pPr>
            <a:endParaRPr lang="en-US" dirty="0"/>
          </a:p>
          <a:p>
            <a:pPr marL="400050" lvl="1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3DB3F2-74F6-CF8F-F5BB-214C7A4DFA6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TrackForce Final Presentation</a:t>
            </a:r>
            <a:endParaRPr lang="en-US" alt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856CD3-7D72-0F0D-1BE3-0F99458693F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fld id="{C0CF075A-D8F6-4708-9E3B-9DF2A459FFF2}" type="datetime1">
              <a:rPr lang="en-US" altLang="en-US" baseline="0" smtClean="0"/>
              <a:t>12/05/2023</a:t>
            </a:fld>
            <a:endParaRPr lang="en-US" altLang="en-US" baseline="0"/>
          </a:p>
        </p:txBody>
      </p:sp>
    </p:spTree>
    <p:extLst>
      <p:ext uri="{BB962C8B-B14F-4D97-AF65-F5344CB8AC3E}">
        <p14:creationId xmlns:p14="http://schemas.microsoft.com/office/powerpoint/2010/main" val="24237232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8C98E5-FB06-0D43-83D1-73A077995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Functionality - Overview</a:t>
            </a:r>
          </a:p>
        </p:txBody>
      </p:sp>
      <p:pic>
        <p:nvPicPr>
          <p:cNvPr id="7" name="Content Placeholder 6" descr="A diagram of a computer system&#10;&#10;Description automatically generated">
            <a:extLst>
              <a:ext uri="{FF2B5EF4-FFF2-40B4-BE49-F238E27FC236}">
                <a16:creationId xmlns:a16="http://schemas.microsoft.com/office/drawing/2014/main" id="{B675C25D-CC46-9392-834D-518BDDE650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75193" y="1828800"/>
            <a:ext cx="4393614" cy="3886200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C6104A-B698-A8AD-6533-476D7FFF0F5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TrackForce Final Presentation</a:t>
            </a:r>
            <a:endParaRPr lang="en-US" alt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D33646-FC72-9D3F-43EA-9C944CF57ED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fld id="{C0CF075A-D8F6-4708-9E3B-9DF2A459FFF2}" type="datetime1">
              <a:rPr lang="en-US" altLang="en-US" baseline="0" smtClean="0"/>
              <a:t>12/05/2023</a:t>
            </a:fld>
            <a:endParaRPr lang="en-US" altLang="en-US" baseline="0"/>
          </a:p>
        </p:txBody>
      </p:sp>
    </p:spTree>
    <p:extLst>
      <p:ext uri="{BB962C8B-B14F-4D97-AF65-F5344CB8AC3E}">
        <p14:creationId xmlns:p14="http://schemas.microsoft.com/office/powerpoint/2010/main" val="14899614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5A7466-535F-6ED9-E3C2-186B72632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Functionality -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48B718-B124-C805-D6B3-363ADC7B10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Device is partitioned between Processing System (PS) aka. embedded, and Programmable Logic (PL) aka. FPGA</a:t>
            </a:r>
          </a:p>
          <a:p>
            <a:r>
              <a:rPr lang="en-US" dirty="0"/>
              <a:t>Originally UART interface is to be in PL, but higher baud rate required a more robust implementation in PS</a:t>
            </a:r>
          </a:p>
          <a:p>
            <a:r>
              <a:rPr lang="en-US" dirty="0"/>
              <a:t>PS facilitates peripheral devices inputs, and can be expanded to output to other devices</a:t>
            </a:r>
          </a:p>
          <a:p>
            <a:r>
              <a:rPr lang="en-US" dirty="0"/>
              <a:t>PL performs decoding, filtering of data and output to 7Segs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B785BF-1332-334A-5618-594C6A10ABE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TrackForce Final Presentation</a:t>
            </a:r>
            <a:endParaRPr lang="en-US" alt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1EE323-535B-5469-32C3-1740B4F2857D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fld id="{C0CF075A-D8F6-4708-9E3B-9DF2A459FFF2}" type="datetime1">
              <a:rPr lang="en-US" altLang="en-US" baseline="0" smtClean="0"/>
              <a:t>12/05/2023</a:t>
            </a:fld>
            <a:endParaRPr lang="en-US" altLang="en-US" baseline="0"/>
          </a:p>
        </p:txBody>
      </p:sp>
    </p:spTree>
    <p:extLst>
      <p:ext uri="{BB962C8B-B14F-4D97-AF65-F5344CB8AC3E}">
        <p14:creationId xmlns:p14="http://schemas.microsoft.com/office/powerpoint/2010/main" val="7359011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23C27-2346-1373-E3B1-AD562B1090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Functionality – Programmable Logic</a:t>
            </a:r>
          </a:p>
        </p:txBody>
      </p:sp>
      <p:pic>
        <p:nvPicPr>
          <p:cNvPr id="7" name="Content Placeholder 6" descr="A black and white image of a diagram&#10;&#10;Description automatically generated with medium confidence">
            <a:extLst>
              <a:ext uri="{FF2B5EF4-FFF2-40B4-BE49-F238E27FC236}">
                <a16:creationId xmlns:a16="http://schemas.microsoft.com/office/drawing/2014/main" id="{9EBBCFDC-C9F5-B518-93ED-4C7FE3D7B1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" y="2145041"/>
            <a:ext cx="7924800" cy="3253717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9CC2CD-1742-8E18-F45D-EA1055F2F51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TrackForce Final Presentation</a:t>
            </a:r>
            <a:endParaRPr lang="en-US" alt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3EB57B-92F5-C63B-579A-FD18111C280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fld id="{C0CF075A-D8F6-4708-9E3B-9DF2A459FFF2}" type="datetime1">
              <a:rPr lang="en-US" altLang="en-US" baseline="0" smtClean="0"/>
              <a:t>12/05/2023</a:t>
            </a:fld>
            <a:endParaRPr lang="en-US" altLang="en-US" baseline="0"/>
          </a:p>
        </p:txBody>
      </p:sp>
    </p:spTree>
    <p:extLst>
      <p:ext uri="{BB962C8B-B14F-4D97-AF65-F5344CB8AC3E}">
        <p14:creationId xmlns:p14="http://schemas.microsoft.com/office/powerpoint/2010/main" val="36869885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6FB03-8DD1-03AB-3F1D-CA1C743137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Functionality – Programmable Logic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43871F-77D3-EB9E-DB92-1020523ADC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Datapath is RV&amp; handshake and uses FIFO for </a:t>
            </a:r>
            <a:r>
              <a:rPr lang="en-US" dirty="0" err="1"/>
              <a:t>pipeling</a:t>
            </a:r>
            <a:endParaRPr lang="en-US" dirty="0"/>
          </a:p>
          <a:p>
            <a:r>
              <a:rPr lang="en-US" dirty="0"/>
              <a:t>IMU data is straight forward, just a rolling window</a:t>
            </a:r>
          </a:p>
          <a:p>
            <a:r>
              <a:rPr lang="en-US" dirty="0"/>
              <a:t>GPS is the raw bytes from UART, and is decoded with a state machine; then it is filtered through rolling window</a:t>
            </a:r>
          </a:p>
          <a:p>
            <a:r>
              <a:rPr lang="en-US" dirty="0"/>
              <a:t>7Seg control decides if idle animation should be played or actual data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BC6AB3-CE27-3B97-DA41-236227DD63C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TrackForce Final Presentation</a:t>
            </a:r>
            <a:endParaRPr lang="en-US" alt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E4EE97-8F75-372B-642A-0C2C8F14E618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fld id="{C0CF075A-D8F6-4708-9E3B-9DF2A459FFF2}" type="datetime1">
              <a:rPr lang="en-US" altLang="en-US" baseline="0" smtClean="0"/>
              <a:t>12/05/2023</a:t>
            </a:fld>
            <a:endParaRPr lang="en-US" altLang="en-US" baseline="0"/>
          </a:p>
        </p:txBody>
      </p:sp>
    </p:spTree>
    <p:extLst>
      <p:ext uri="{BB962C8B-B14F-4D97-AF65-F5344CB8AC3E}">
        <p14:creationId xmlns:p14="http://schemas.microsoft.com/office/powerpoint/2010/main" val="15726258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24D9A-1936-8CCC-64A1-61487FC35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Functionality – Programmable Logic Cont.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98F3D8-3B9F-0A13-A043-50B2E7ABE9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3EB357-69C2-F2F8-C300-68615E5F4DB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TrackForce Final Presentation</a:t>
            </a:r>
            <a:endParaRPr lang="en-US" alt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D768AE-F728-C4B1-4213-884A47BA267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fld id="{C0CF075A-D8F6-4708-9E3B-9DF2A459FFF2}" type="datetime1">
              <a:rPr lang="en-US" altLang="en-US" baseline="0" smtClean="0"/>
              <a:t>12/05/2023</a:t>
            </a:fld>
            <a:endParaRPr lang="en-US" altLang="en-US" baseline="0"/>
          </a:p>
        </p:txBody>
      </p:sp>
      <p:pic>
        <p:nvPicPr>
          <p:cNvPr id="6" name="Content Placeholder 6" descr="A black and white image of a diagram&#10;&#10;Description automatically generated with medium confidence">
            <a:extLst>
              <a:ext uri="{FF2B5EF4-FFF2-40B4-BE49-F238E27FC236}">
                <a16:creationId xmlns:a16="http://schemas.microsoft.com/office/drawing/2014/main" id="{E814250D-F46E-44B8-C19E-FB1CEF30B3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7500" b="48829"/>
          <a:stretch/>
        </p:blipFill>
        <p:spPr bwMode="auto">
          <a:xfrm>
            <a:off x="685800" y="2438400"/>
            <a:ext cx="7673201" cy="25793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</p:pic>
    </p:spTree>
    <p:extLst>
      <p:ext uri="{BB962C8B-B14F-4D97-AF65-F5344CB8AC3E}">
        <p14:creationId xmlns:p14="http://schemas.microsoft.com/office/powerpoint/2010/main" val="3264975775"/>
      </p:ext>
    </p:extLst>
  </p:cSld>
  <p:clrMapOvr>
    <a:masterClrMapping/>
  </p:clrMapOvr>
</p:sld>
</file>

<file path=ppt/theme/theme1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Arial"/>
        <a:ea typeface="Osaka"/>
        <a:cs typeface=""/>
      </a:majorFont>
      <a:minorFont>
        <a:latin typeface="Arial"/>
        <a:ea typeface="Osaka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Osak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Osaka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Macintosh HD:Applications:Microsoft Office 2004:Templates:Presentations:Designs:Blank Presentation</Template>
  <TotalTime>335</TotalTime>
  <Words>3074</Words>
  <Application>Microsoft Office PowerPoint</Application>
  <PresentationFormat>On-screen Show (4:3)</PresentationFormat>
  <Paragraphs>507</Paragraphs>
  <Slides>20</Slides>
  <Notes>2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Arial Bold</vt:lpstr>
      <vt:lpstr>Consolas</vt:lpstr>
      <vt:lpstr>Wingdings</vt:lpstr>
      <vt:lpstr>Blank Presentation</vt:lpstr>
      <vt:lpstr>TrackForce  Final Presentation</vt:lpstr>
      <vt:lpstr>Project Goal</vt:lpstr>
      <vt:lpstr>High Level Representation</vt:lpstr>
      <vt:lpstr>Specifications</vt:lpstr>
      <vt:lpstr>Functionality - Overview</vt:lpstr>
      <vt:lpstr>Functionality - Overview</vt:lpstr>
      <vt:lpstr>Functionality – Programmable Logic</vt:lpstr>
      <vt:lpstr>Functionality – Programmable Logic</vt:lpstr>
      <vt:lpstr>Functionality – Programmable Logic Cont.</vt:lpstr>
      <vt:lpstr>Functionality – Programmable Logic Cont.</vt:lpstr>
      <vt:lpstr>Functionality – Programmable Logic Cont.</vt:lpstr>
      <vt:lpstr>Functionality – Programmable Logic Cont. Verilog Example</vt:lpstr>
      <vt:lpstr>Functionality – Programmable Logic Cont. Verilog Example</vt:lpstr>
      <vt:lpstr>Functionality – Programmable Logic Cont.</vt:lpstr>
      <vt:lpstr>Functionality – Processing System</vt:lpstr>
      <vt:lpstr>System Block Diagram – Design Tool</vt:lpstr>
      <vt:lpstr>Performance Metrics</vt:lpstr>
      <vt:lpstr>Successes</vt:lpstr>
      <vt:lpstr>Failures</vt:lpstr>
      <vt:lpstr>References</vt:lpstr>
    </vt:vector>
  </TitlesOfParts>
  <Company>user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Yongning Ma</cp:lastModifiedBy>
  <cp:revision>36</cp:revision>
  <cp:lastPrinted>2018-05-31T15:51:35Z</cp:lastPrinted>
  <dcterms:created xsi:type="dcterms:W3CDTF">2008-01-28T19:49:47Z</dcterms:created>
  <dcterms:modified xsi:type="dcterms:W3CDTF">2023-12-05T16:24:41Z</dcterms:modified>
</cp:coreProperties>
</file>